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2" r:id="rId5"/>
    <p:sldId id="292" r:id="rId6"/>
    <p:sldId id="297" r:id="rId7"/>
    <p:sldId id="299" r:id="rId8"/>
    <p:sldId id="283" r:id="rId9"/>
    <p:sldId id="298" r:id="rId10"/>
    <p:sldId id="300" r:id="rId11"/>
    <p:sldId id="301" r:id="rId12"/>
    <p:sldId id="303" r:id="rId13"/>
    <p:sldId id="302" r:id="rId14"/>
    <p:sldId id="29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9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27.08.2022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1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01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xmlns="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xmlns="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xmlns="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xmlns="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xmlns="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xmlns="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xmlns="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ru-RU" sz="2000" b="1" spc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1" spc="6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  <a:endParaRPr lang="ru-RU" sz="1100" b="0" i="1" spc="600" noProof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41" y="120625"/>
            <a:ext cx="8758205" cy="656523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20" y="2150772"/>
            <a:ext cx="4544768" cy="3531154"/>
          </a:xfrm>
        </p:spPr>
        <p:txBody>
          <a:bodyPr rtlCol="0"/>
          <a:lstStyle/>
          <a:p>
            <a:pPr>
              <a:lnSpc>
                <a:spcPts val="3000"/>
              </a:lnSpc>
            </a:pPr>
            <a:r>
              <a:rPr lang="ru-RU" sz="3200" dirty="0"/>
              <a:t>Опыт инклюзивного </a:t>
            </a:r>
            <a:r>
              <a:rPr lang="ru-RU" sz="3200" dirty="0" err="1"/>
              <a:t>волонтёрства</a:t>
            </a:r>
            <a:r>
              <a:rPr lang="ru-RU" sz="3200" dirty="0"/>
              <a:t> в практике формирования профессиональных компетенций у студентов-дефектологов</a:t>
            </a:r>
            <a:endParaRPr lang="ru-RU" sz="32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 rtlCol="0"/>
          <a:lstStyle/>
          <a:p>
            <a:pPr rtl="0"/>
            <a:r>
              <a:rPr lang="ru-RU" dirty="0" smtClean="0"/>
              <a:t>Порошина А.М. </a:t>
            </a:r>
          </a:p>
          <a:p>
            <a:pPr rtl="0"/>
            <a:r>
              <a:rPr lang="ru-RU" dirty="0" smtClean="0"/>
              <a:t>СГУ им. Н.Г. Чернышевского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5601" y="1262130"/>
            <a:ext cx="4840085" cy="3627781"/>
          </a:xfrm>
        </p:spPr>
        <p:txBody>
          <a:bodyPr/>
          <a:lstStyle/>
          <a:p>
            <a:pPr algn="l">
              <a:lnSpc>
                <a:spcPts val="2600"/>
              </a:lnSpc>
            </a:pPr>
            <a:r>
              <a:rPr lang="ru-RU" sz="1600" dirty="0"/>
              <a:t>Таким образом, инклюзивное </a:t>
            </a:r>
            <a:r>
              <a:rPr lang="ru-RU" sz="1600" dirty="0" err="1"/>
              <a:t>волонтёрство</a:t>
            </a:r>
            <a:r>
              <a:rPr lang="ru-RU" sz="1600" dirty="0"/>
              <a:t> – это </a:t>
            </a:r>
            <a:r>
              <a:rPr lang="ru-RU" sz="1600" dirty="0" err="1"/>
              <a:t>практикоориентированный</a:t>
            </a:r>
            <a:r>
              <a:rPr lang="ru-RU" sz="1600" dirty="0"/>
              <a:t> вид деятельности будущих специалистов-дефектологов. Включение студентов в совместные мероприятия с людьми с ограниченными возможностями здоровья способствует повышению качества </a:t>
            </a:r>
            <a:r>
              <a:rPr lang="ru-RU" sz="1600" dirty="0" smtClean="0"/>
              <a:t>приобретаемых </a:t>
            </a:r>
            <a:r>
              <a:rPr lang="ru-RU" sz="1600" dirty="0"/>
              <a:t>ими профессиональных педагогических, психологических </a:t>
            </a:r>
            <a:r>
              <a:rPr lang="ru-RU" sz="1600" dirty="0" smtClean="0"/>
              <a:t>и дефектологических компетенций.</a:t>
            </a:r>
            <a:endParaRPr lang="ru-RU" sz="1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19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919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мерзшие капли на плоском стекле">
            <a:extLst>
              <a:ext uri="{FF2B5EF4-FFF2-40B4-BE49-F238E27FC236}">
                <a16:creationId xmlns:a16="http://schemas.microsoft.com/office/drawing/2014/main" xmlns="" id="{2771D128-D998-4ED8-9EB7-5F3516C8FC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180" y="105363"/>
            <a:ext cx="11900839" cy="6570000"/>
          </a:xfr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741" y="5100033"/>
            <a:ext cx="9861532" cy="1418972"/>
          </a:xfrm>
        </p:spPr>
        <p:txBody>
          <a:bodyPr rtlCol="0"/>
          <a:lstStyle/>
          <a:p>
            <a:pPr rtl="0"/>
            <a:r>
              <a:rPr lang="ru-RU" dirty="0" smtClean="0"/>
              <a:t>Спасибо</a:t>
            </a:r>
            <a:r>
              <a:rPr lang="en-US" dirty="0"/>
              <a:t> </a:t>
            </a:r>
            <a:r>
              <a:rPr lang="ru-RU" dirty="0" smtClean="0"/>
              <a:t>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34" y="131121"/>
            <a:ext cx="9605766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" y="131120"/>
            <a:ext cx="4733057" cy="6060155"/>
          </a:xfrm>
        </p:spPr>
        <p:txBody>
          <a:bodyPr rtlCol="0"/>
          <a:lstStyle/>
          <a:p>
            <a:pPr algn="l">
              <a:lnSpc>
                <a:spcPts val="3000"/>
              </a:lnSpc>
            </a:pPr>
            <a:r>
              <a:rPr lang="ru-RU" sz="2400" b="1" i="1" u="sng" dirty="0"/>
              <a:t>Инклюзивное общество </a:t>
            </a:r>
            <a:r>
              <a:rPr lang="ru-RU" sz="2400" dirty="0"/>
              <a:t>– это процесс </a:t>
            </a:r>
            <a:r>
              <a:rPr lang="ru-RU" sz="2400" dirty="0" err="1"/>
              <a:t>гуманизации</a:t>
            </a:r>
            <a:r>
              <a:rPr lang="ru-RU" sz="2400" dirty="0"/>
              <a:t> современного отношения общества к представителям разных рас, конфессий, социальных слоёв и лиц с ограниченными возможностями здоровья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u="sng" dirty="0"/>
              <a:t>Инклюзивное </a:t>
            </a:r>
            <a:r>
              <a:rPr lang="ru-RU" sz="2400" b="1" i="1" u="sng" dirty="0" err="1"/>
              <a:t>волонтёрство</a:t>
            </a:r>
            <a:r>
              <a:rPr lang="ru-RU" sz="2400" b="1" i="1" u="sng" dirty="0"/>
              <a:t> </a:t>
            </a:r>
            <a:r>
              <a:rPr lang="ru-RU" sz="2400" dirty="0"/>
              <a:t>– это средство социокультурной реабилитации и интеграции лиц с ограниченными возможностями здоровья в общество.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9D014F-A091-4AB5-A7DE-AB7239BAF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5" y="131121"/>
            <a:ext cx="8080206" cy="6060155"/>
          </a:xfr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330" y="439472"/>
            <a:ext cx="2703575" cy="5519983"/>
          </a:xfrm>
        </p:spPr>
        <p:txBody>
          <a:bodyPr rtlCol="0"/>
          <a:lstStyle/>
          <a:p>
            <a:pPr algn="l"/>
            <a:r>
              <a:rPr lang="ru-RU" dirty="0"/>
              <a:t>Погружение студентов в инклюзивное пространство начиная с первого курса обучения является одним из важных условий профессионального становления будущего дефектолога. Чем раньше происходит включение студентов в непосредственную педагогическую </a:t>
            </a:r>
            <a:r>
              <a:rPr lang="ru-RU" dirty="0" smtClean="0"/>
              <a:t>деятельность, </a:t>
            </a:r>
            <a:r>
              <a:rPr lang="ru-RU" dirty="0"/>
              <a:t>тем выше будет и готовность к </a:t>
            </a:r>
            <a:r>
              <a:rPr lang="ru-RU" dirty="0" smtClean="0"/>
              <a:t>осуществлению профессиональной деятельности.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помощь детям с ограниченными возможностями здоровья и их родителям, которые нуждаются в помощи и поддержке, в том числе в учреждениях сферы здравоохранения, образования и социальной защиты;</a:t>
            </a:r>
          </a:p>
          <a:p>
            <a:pPr marL="0" indent="0">
              <a:buNone/>
            </a:pPr>
            <a:r>
              <a:rPr lang="ru-RU" dirty="0"/>
              <a:t>- создание возможностей для творческого самовыражения и раскрытия творческого потенциала детей с ограниченными возможностями здоровья;</a:t>
            </a:r>
          </a:p>
          <a:p>
            <a:pPr marL="0" indent="0">
              <a:buNone/>
            </a:pPr>
            <a:r>
              <a:rPr lang="ru-RU" dirty="0"/>
              <a:t>- популяризация идей создания инклюзивного образовательного и социокультурного пространства, формирование толерантности и </a:t>
            </a:r>
            <a:r>
              <a:rPr lang="ru-RU" dirty="0" err="1"/>
              <a:t>эмпатии</a:t>
            </a:r>
            <a:r>
              <a:rPr lang="ru-RU" dirty="0"/>
              <a:t> к лицам с ограниченными возможностями здоровья;</a:t>
            </a:r>
          </a:p>
          <a:p>
            <a:pPr marL="0" indent="0">
              <a:buNone/>
            </a:pPr>
            <a:r>
              <a:rPr lang="ru-RU" dirty="0"/>
              <a:t>- развитие и популяризация физической культуры, спорта и активного досуга для детей с ограниченными возможностями здоровья;</a:t>
            </a:r>
          </a:p>
          <a:p>
            <a:pPr marL="0" indent="0">
              <a:buNone/>
            </a:pPr>
            <a:r>
              <a:rPr lang="ru-RU" dirty="0"/>
              <a:t>- помощь в организации и проведении массовых культурных, спортивных и других общественных мероприятий с участием лиц с ограниченными возможностями здоровья.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000" y="647124"/>
            <a:ext cx="11340000" cy="432000"/>
          </a:xfrm>
        </p:spPr>
        <p:txBody>
          <a:bodyPr/>
          <a:lstStyle/>
          <a:p>
            <a:r>
              <a:rPr lang="ru-RU" sz="2000" dirty="0"/>
              <a:t>М. И. Никитина и Е. Т. Логинова отмечают инклюзивное </a:t>
            </a:r>
            <a:r>
              <a:rPr lang="ru-RU" sz="2000" dirty="0" err="1"/>
              <a:t>волонтёрство</a:t>
            </a:r>
            <a:r>
              <a:rPr lang="ru-RU" sz="2000" dirty="0"/>
              <a:t> как один из современных подходов подготовки студентов-дефектологов. Авторы выделили следующие виды инклюзивного </a:t>
            </a:r>
            <a:r>
              <a:rPr lang="ru-RU" sz="2000" dirty="0" err="1"/>
              <a:t>волонтёства</a:t>
            </a:r>
            <a:r>
              <a:rPr lang="ru-RU" sz="2000" dirty="0"/>
              <a:t> исходя из практики работы со студентами: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4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76004"/>
            <a:ext cx="4536000" cy="6048000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99245" y="1301629"/>
            <a:ext cx="5504755" cy="4890371"/>
          </a:xfrm>
        </p:spPr>
        <p:txBody>
          <a:bodyPr rtlCol="0"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участие в инклюзивных волонтёрских мероприятиях студенты дефектологического направления получают неоценимый практический опыт знакомства и взаимодействие с людьми с ограниченными возможностями здоровья, что позволяет приобретать в дополнение к психолого-педагогическим практикам профессиональные компетенции коррекционного педагога. Согласно пунктам 3.3 и 3.4 приказа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22.02.2018 N 123 (ред. от 08.02.2021) студенты направления 44.03.03 «Специальное (дефектологическое) образование» по результатам освоения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сформировать компетенции, установленные программой.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4" y="147229"/>
            <a:ext cx="4540272" cy="605369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973" y="482082"/>
            <a:ext cx="6358452" cy="5840317"/>
          </a:xfrm>
        </p:spPr>
        <p:txBody>
          <a:bodyPr rtlCol="0"/>
          <a:lstStyle/>
          <a:p>
            <a:pPr algn="l">
              <a:lnSpc>
                <a:spcPts val="3000"/>
              </a:lnSpc>
            </a:pP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компетенции: </a:t>
            </a:r>
            <a:b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УК-3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«Командная работа и лидерство», которая предусматривает способность к осуществлению социального взаимодействия и реализацию своей роли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команде,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УК-4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«Коммуникация» – способность осуществлять деловую коммуникацию в устной и письменной формах на государственном языке Российской Федерации и иностранном(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языке(ах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УК-5 «Межкультурное взаимодействие» – способность к восприятию межкультурного разнообразия общества в социально-историческом, этическом и философском контекстах.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Общепрофессиональные компетенции: </a:t>
            </a:r>
            <a:b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ОПК-6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использованию психолого-педагогических технологий в профессиональной деятельности, необходимых для индивидуализации обучения, развития, воспитания, в том числе обучающихся с особыми образовательными потребностями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ОПК-8 – способность к осуществлению педагогической деятельность на основе специальных научных знаний.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2365" r="757" b="29768"/>
          <a:stretch/>
        </p:blipFill>
        <p:spPr>
          <a:xfrm>
            <a:off x="142800" y="262244"/>
            <a:ext cx="6129211" cy="3768843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42524" y="1326523"/>
            <a:ext cx="6149476" cy="442038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050" dirty="0"/>
              <a:t>В университете с 2016 года открыт региональный Волонтерский центр национального чемпионата конкурсов профессионального мастерства для людей с инвалидностью «</a:t>
            </a:r>
            <a:r>
              <a:rPr lang="ru-RU" sz="1050" dirty="0" err="1"/>
              <a:t>Абилимпикс</a:t>
            </a:r>
            <a:r>
              <a:rPr lang="ru-RU" sz="1050" dirty="0"/>
              <a:t>». Студенты, состоящие в центре, проходят специальное обучение, на котором знакомятся с психологией лиц с ограниченными возможностями здоровья и инвалидностью, правилами инклюзивного общества, отрабатывают навыки сопровождения лиц с ограниченными возможностями здоровья и индивидуальностью на практических заданиях. В функции волонтеров входит встреча гостей, регистрация, помощь в проведении мероприятий и самое важное - сопровождение участников с ограниченными возможностями здоровья.</a:t>
            </a:r>
            <a:br>
              <a:rPr lang="ru-RU" sz="1050" dirty="0"/>
            </a:br>
            <a:r>
              <a:rPr lang="ru-RU" sz="1050" dirty="0"/>
              <a:t>Волонтеры «</a:t>
            </a:r>
            <a:r>
              <a:rPr lang="ru-RU" sz="1050" dirty="0" err="1"/>
              <a:t>Абилимпикс</a:t>
            </a:r>
            <a:r>
              <a:rPr lang="ru-RU" sz="1050" dirty="0"/>
              <a:t>» принимали участие во множестве мероприятий, первым из которых стал региональный этап Национального конкурса профессионального мастерства для людей с инвалидностью в рамках международного движения «</a:t>
            </a:r>
            <a:r>
              <a:rPr lang="ru-RU" sz="1050" dirty="0" err="1"/>
              <a:t>Абилимпикс</a:t>
            </a:r>
            <a:r>
              <a:rPr lang="ru-RU" sz="1050" dirty="0"/>
              <a:t>». И позже волонтеры были помощниками в Москве на III Национальном чемпионате в 2017 году и на IV Национальном Чемпионате в 2018 году.</a:t>
            </a:r>
            <a:br>
              <a:rPr lang="ru-RU" sz="1050" dirty="0"/>
            </a:br>
            <a:r>
              <a:rPr lang="ru-RU" sz="1050" dirty="0"/>
              <a:t>Так же они принимают участие в мероприятиях реабилитационного центра для людей с инвалидностью «Парус надежды», областного реабилитационного центра для детей и подростков с ограниченными возможностями, библиотеки для слепых, благотворительного фонда «Александр Невский», музея имени А.Н. Радищева.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64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5934" y="1231560"/>
            <a:ext cx="5472114" cy="4664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Волонтеры «</a:t>
            </a:r>
            <a:r>
              <a:rPr lang="ru-RU" dirty="0" err="1"/>
              <a:t>Абилимпикс</a:t>
            </a:r>
            <a:r>
              <a:rPr lang="ru-RU" dirty="0"/>
              <a:t>» - это сообщество молодых людей, неравнодушных к проблемам инвалидов, люди с социально-ответственной позицией, способствующей развитию инклюзивного общества.</a:t>
            </a:r>
          </a:p>
          <a:p>
            <a:pPr marL="0" indent="0">
              <a:buNone/>
            </a:pPr>
            <a:r>
              <a:rPr lang="ru-RU" dirty="0"/>
              <a:t>С 2021 года факультет психолого-педагогического и специального образования реализует на базе научно-методического центра психологической и педагогической поддержки семей, имеющих детей с особыми образовательными потребностями СГУ им. Н.Г. Чернышевского новые формы сотрудничества. Примерами таки форм взаимодействия стали сотрудничества с Автономной некоммерческой организацией «Центр содействия и социальной адаптации инвалидов «РАЗВИТИЕ», Саратовской региональной общественной организацией помощи семьям с детьми-инвалидами и инвалидами детства «РАССВЕТ» и фонда социальной поддержки семьи и детства «Океан».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12" y="1792439"/>
            <a:ext cx="5472113" cy="4104084"/>
          </a:xfrm>
        </p:spPr>
      </p:pic>
    </p:spTree>
    <p:extLst>
      <p:ext uri="{BB962C8B-B14F-4D97-AF65-F5344CB8AC3E}">
        <p14:creationId xmlns:p14="http://schemas.microsoft.com/office/powerpoint/2010/main" val="37485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00" y="359999"/>
            <a:ext cx="4778670" cy="5321927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ru-RU" sz="1200" dirty="0"/>
              <a:t>Волонтёры факультета по направлению «специальное (дефектологическое) образование» принимают активное участие в занятиях для детей с различными формами нарушений интеллектуального развития, которые проводятся на базе Центра. Занятия направлены на развитие социально-бытовых навыков и доступных форм социального взаимодействия детей с ограниченными возможностями здоровья. В ходе занятий дети осваивают навыки самообслуживания, обучаются кулинарии и наведению порядка в жилищно-бытовых условиях. Волонтерам представляется уникальная возможность помочь детям с ограниченными возможностями здоровья и полностью погрузиться в увлекательный процесс занятий.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47" y="1300767"/>
            <a:ext cx="5572259" cy="41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4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450365_TF44613219" id="{B861F51E-4AFA-4B32-9172-F095F776D64D}" vid="{676431AF-B0C4-4808-8895-3135B0AB25C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BDB30-709D-4026-8321-5AB8945E755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6dc4bcd6-49db-4c07-9060-8acfc67cef9f"/>
    <ds:schemaRef ds:uri="http://purl.org/dc/terms/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снежным ландшафтом</Template>
  <TotalTime>0</TotalTime>
  <Words>633</Words>
  <Application>Microsoft Office PowerPoint</Application>
  <PresentationFormat>Широкоэкранный</PresentationFormat>
  <Paragraphs>33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Times New Roman</vt:lpstr>
      <vt:lpstr>Тема Office</vt:lpstr>
      <vt:lpstr>Опыт инклюзивного волонтёрства в практике формирования профессиональных компетенций у студентов-дефектологов</vt:lpstr>
      <vt:lpstr>Инклюзивное общество – это процесс гуманизации современного отношения общества к представителям разных рас, конфессий, социальных слоёв и лиц с ограниченными возможностями здоровья.  Инклюзивное волонтёрство – это средство социокультурной реабилитации и интеграции лиц с ограниченными возможностями здоровья в общество.</vt:lpstr>
      <vt:lpstr>Презентация PowerPoint</vt:lpstr>
      <vt:lpstr>М. И. Никитина и Е. Т. Логинова отмечают инклюзивное волонтёрство как один из современных подходов подготовки студентов-дефектологов. Авторы выделили следующие виды инклюзивного волонтёства исходя из практики работы со студентами: </vt:lpstr>
      <vt:lpstr>Презентация PowerPoint</vt:lpstr>
      <vt:lpstr>Универсальные компетенции:  - УК-3 «Командная работа и лидерство», которая предусматривает способность к осуществлению социального взаимодействия и реализацию своей роли в команде, - УК-4 «Коммуникация» – способность осуществлять деловую коммуникацию в устной и письменной формах на государственном языке Российской Федерации и иностранном(ых) языке(ах), - УК-5 «Межкультурное взаимодействие» – способность к восприятию межкультурного разнообразия общества в социально-историческом, этическом и философском контекстах.  Общепрофессиональные компетенции:  - ОПК-6 – способность к использованию психолого-педагогических технологий в профессиональной деятельности, необходимых для индивидуализации обучения, развития, воспитания, в том числе обучающихся с особыми образовательными потребностями  - ОПК-8 – способность к осуществлению педагогической деятельность на основе специальных научных знаний.</vt:lpstr>
      <vt:lpstr>В университете с 2016 года открыт региональный Волонтерский центр национального чемпионата конкурсов профессионального мастерства для людей с инвалидностью «Абилимпикс». Студенты, состоящие в центре, проходят специальное обучение, на котором знакомятся с психологией лиц с ограниченными возможностями здоровья и инвалидностью, правилами инклюзивного общества, отрабатывают навыки сопровождения лиц с ограниченными возможностями здоровья и индивидуальностью на практических заданиях. В функции волонтеров входит встреча гостей, регистрация, помощь в проведении мероприятий и самое важное - сопровождение участников с ограниченными возможностями здоровья. Волонтеры «Абилимпикс» принимали участие во множестве мероприятий, первым из которых стал региональный этап Национального конкурса профессионального мастерства для людей с инвалидностью в рамках международного движения «Абилимпикс». И позже волонтеры были помощниками в Москве на III Национальном чемпионате в 2017 году и на IV Национальном Чемпионате в 2018 году. Так же они принимают участие в мероприятиях реабилитационного центра для людей с инвалидностью «Парус надежды», областного реабилитационного центра для детей и подростков с ограниченными возможностями, библиотеки для слепых, благотворительного фонда «Александр Невский», музея имени А.Н. Радищева.</vt:lpstr>
      <vt:lpstr>Презентация PowerPoint</vt:lpstr>
      <vt:lpstr>Волонтёры факультета по направлению «специальное (дефектологическое) образование» принимают активное участие в занятиях для детей с различными формами нарушений интеллектуального развития, которые проводятся на базе Центра. Занятия направлены на развитие социально-бытовых навыков и доступных форм социального взаимодействия детей с ограниченными возможностями здоровья. В ходе занятий дети осваивают навыки самообслуживания, обучаются кулинарии и наведению порядка в жилищно-бытовых условиях. Волонтерам представляется уникальная возможность помочь детям с ограниченными возможностями здоровья и полностью погрузиться в увлекательный процесс занятий.</vt:lpstr>
      <vt:lpstr>Таким образом, инклюзивное волонтёрство – это практикоориентированный вид деятельности будущих специалистов-дефектологов. Включение студентов в совместные мероприятия с людьми с ограниченными возможностями здоровья способствует повышению качества приобретаемых ими профессиональных педагогических, психологических и дефектологических компетенций.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2022-08-27T19:25:24Z</dcterms:created>
  <dcterms:modified xsi:type="dcterms:W3CDTF">2022-08-27T20:11:38Z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